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sldIdLst>
    <p:sldId id="256" r:id="rId2"/>
    <p:sldId id="257" r:id="rId3"/>
    <p:sldId id="268" r:id="rId4"/>
    <p:sldId id="267" r:id="rId5"/>
    <p:sldId id="258" r:id="rId6"/>
    <p:sldId id="259" r:id="rId7"/>
    <p:sldId id="260" r:id="rId8"/>
    <p:sldId id="263" r:id="rId9"/>
    <p:sldId id="270" r:id="rId10"/>
    <p:sldId id="271" r:id="rId11"/>
    <p:sldId id="272" r:id="rId12"/>
    <p:sldId id="265" r:id="rId13"/>
    <p:sldId id="264" r:id="rId14"/>
    <p:sldId id="269" r:id="rId15"/>
    <p:sldId id="273" r:id="rId16"/>
    <p:sldId id="275" r:id="rId17"/>
    <p:sldId id="276" r:id="rId18"/>
    <p:sldId id="274" r:id="rId19"/>
    <p:sldId id="283" r:id="rId20"/>
    <p:sldId id="278" r:id="rId21"/>
    <p:sldId id="279" r:id="rId22"/>
    <p:sldId id="281" r:id="rId23"/>
    <p:sldId id="280"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D0493-1830-44AD-9C42-CAEF2DE81D3B}" type="datetimeFigureOut">
              <a:rPr lang="en-US" smtClean="0"/>
              <a:pPr/>
              <a:t>6/10/2016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DD8CE9-919E-4B90-8776-0B1C8AC39D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DD8CE9-919E-4B90-8776-0B1C8AC39DB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358362B-8470-4C46-A7AA-F44FB5EB1B4C}" type="datetimeFigureOut">
              <a:rPr lang="en-US" smtClean="0"/>
              <a:pPr/>
              <a:t>6/10/2016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A7D318A-88EF-4C22-A943-28A418F51E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58362B-8470-4C46-A7AA-F44FB5EB1B4C}"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D318A-88EF-4C22-A943-28A418F51E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58362B-8470-4C46-A7AA-F44FB5EB1B4C}"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D318A-88EF-4C22-A943-28A418F51E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358362B-8470-4C46-A7AA-F44FB5EB1B4C}" type="datetimeFigureOut">
              <a:rPr lang="en-US" smtClean="0"/>
              <a:pPr/>
              <a:t>6/10/2016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EA7D318A-88EF-4C22-A943-28A418F51E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358362B-8470-4C46-A7AA-F44FB5EB1B4C}" type="datetimeFigureOut">
              <a:rPr lang="en-US" smtClean="0"/>
              <a:pPr/>
              <a:t>6/10/2016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A7D318A-88EF-4C22-A943-28A418F51ED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358362B-8470-4C46-A7AA-F44FB5EB1B4C}" type="datetimeFigureOut">
              <a:rPr lang="en-US" smtClean="0"/>
              <a:pPr/>
              <a:t>6/10/2016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A7D318A-88EF-4C22-A943-28A418F51E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358362B-8470-4C46-A7AA-F44FB5EB1B4C}" type="datetimeFigureOut">
              <a:rPr lang="en-US" smtClean="0"/>
              <a:pPr/>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A7D318A-88EF-4C22-A943-28A418F51ED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358362B-8470-4C46-A7AA-F44FB5EB1B4C}" type="datetimeFigureOut">
              <a:rPr lang="en-US" smtClean="0"/>
              <a:pPr/>
              <a:t>6/10/2016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D318A-88EF-4C22-A943-28A418F51E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58362B-8470-4C46-A7AA-F44FB5EB1B4C}" type="datetimeFigureOut">
              <a:rPr lang="en-US" smtClean="0"/>
              <a:pPr/>
              <a:t>6/10/2016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D318A-88EF-4C22-A943-28A418F51E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358362B-8470-4C46-A7AA-F44FB5EB1B4C}" type="datetimeFigureOut">
              <a:rPr lang="en-US" smtClean="0"/>
              <a:pPr/>
              <a:t>6/10/2016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D318A-88EF-4C22-A943-28A418F51E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358362B-8470-4C46-A7AA-F44FB5EB1B4C}"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A7D318A-88EF-4C22-A943-28A418F51ED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358362B-8470-4C46-A7AA-F44FB5EB1B4C}" type="datetimeFigureOut">
              <a:rPr lang="en-US" smtClean="0"/>
              <a:pPr/>
              <a:t>6/10/2016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A7D318A-88EF-4C22-A943-28A418F51ED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Users\win7\Desktop\video-1463649409.mp4"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000505"/>
            <a:ext cx="8458200" cy="2075282"/>
          </a:xfrm>
        </p:spPr>
        <p:txBody>
          <a:bodyPr>
            <a:normAutofit fontScale="90000"/>
          </a:bodyPr>
          <a:lstStyle/>
          <a:p>
            <a:pPr algn="ctr"/>
            <a:r>
              <a:rPr lang="ro-RO" dirty="0" smtClean="0">
                <a:solidFill>
                  <a:schemeClr val="tx1"/>
                </a:solidFill>
              </a:rPr>
              <a:t/>
            </a:r>
            <a:br>
              <a:rPr lang="ro-RO" dirty="0" smtClean="0">
                <a:solidFill>
                  <a:schemeClr val="tx1"/>
                </a:solidFill>
              </a:rPr>
            </a:br>
            <a:r>
              <a:rPr lang="ro-RO" dirty="0" smtClean="0">
                <a:solidFill>
                  <a:schemeClr val="tx1"/>
                </a:solidFill>
              </a:rPr>
              <a:t/>
            </a:r>
            <a:br>
              <a:rPr lang="ro-RO" dirty="0" smtClean="0">
                <a:solidFill>
                  <a:schemeClr val="tx1"/>
                </a:solidFill>
              </a:rPr>
            </a:br>
            <a:r>
              <a:rPr lang="ro-RO" dirty="0" smtClean="0">
                <a:solidFill>
                  <a:schemeClr val="tx1"/>
                </a:solidFill>
              </a:rPr>
              <a:t/>
            </a:r>
            <a:br>
              <a:rPr lang="ro-RO" dirty="0" smtClean="0">
                <a:solidFill>
                  <a:schemeClr val="tx1"/>
                </a:solidFill>
              </a:rPr>
            </a:br>
            <a:r>
              <a:rPr lang="ro-RO" dirty="0" smtClean="0">
                <a:solidFill>
                  <a:schemeClr val="tx1"/>
                </a:solidFill>
              </a:rPr>
              <a:t/>
            </a:r>
            <a:br>
              <a:rPr lang="ro-RO" dirty="0" smtClean="0">
                <a:solidFill>
                  <a:schemeClr val="tx1"/>
                </a:solidFill>
              </a:rPr>
            </a:br>
            <a:r>
              <a:rPr lang="ro-RO" dirty="0" smtClean="0">
                <a:solidFill>
                  <a:schemeClr val="tx1"/>
                </a:solidFill>
              </a:rPr>
              <a:t>DEPORTAREA </a:t>
            </a:r>
            <a:r>
              <a:rPr lang="ro-RO" dirty="0" smtClean="0">
                <a:solidFill>
                  <a:schemeClr val="tx1"/>
                </a:solidFill>
              </a:rPr>
              <a:t>ÎN BĂRĂGAN</a:t>
            </a:r>
            <a:endParaRPr lang="en-US" dirty="0">
              <a:solidFill>
                <a:schemeClr val="tx1"/>
              </a:solidFill>
            </a:endParaRPr>
          </a:p>
        </p:txBody>
      </p:sp>
      <p:sp>
        <p:nvSpPr>
          <p:cNvPr id="3" name="Subtitle 2"/>
          <p:cNvSpPr>
            <a:spLocks noGrp="1"/>
          </p:cNvSpPr>
          <p:nvPr>
            <p:ph type="subTitle" idx="1"/>
          </p:nvPr>
        </p:nvSpPr>
        <p:spPr>
          <a:xfrm>
            <a:off x="357158" y="1643050"/>
            <a:ext cx="8458200" cy="914400"/>
          </a:xfrm>
        </p:spPr>
        <p:txBody>
          <a:bodyPr>
            <a:noAutofit/>
          </a:bodyPr>
          <a:lstStyle/>
          <a:p>
            <a:pPr algn="ctr"/>
            <a:r>
              <a:rPr lang="ro-RO" sz="3600" dirty="0" smtClean="0">
                <a:solidFill>
                  <a:schemeClr val="tx1"/>
                </a:solidFill>
              </a:rPr>
              <a:t>INTERVIU</a:t>
            </a:r>
          </a:p>
          <a:p>
            <a:pPr algn="ctr"/>
            <a:r>
              <a:rPr lang="ro-RO" sz="3600" b="1" dirty="0" smtClean="0">
                <a:solidFill>
                  <a:schemeClr val="tx1"/>
                </a:solidFill>
              </a:rPr>
              <a:t>CORNELIA  FIAT</a:t>
            </a:r>
            <a:endParaRPr lang="en-US" sz="36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GB" sz="2400" i="1" dirty="0" smtClean="0">
                <a:solidFill>
                  <a:schemeClr val="tx1"/>
                </a:solidFill>
              </a:rPr>
              <a:t>		</a:t>
            </a:r>
            <a:r>
              <a:rPr lang="ro-RO" sz="2400" i="1" dirty="0" smtClean="0">
                <a:solidFill>
                  <a:schemeClr val="tx1"/>
                </a:solidFill>
              </a:rPr>
              <a:t>„</a:t>
            </a:r>
            <a:r>
              <a:rPr lang="en-GB" sz="2400" i="1" dirty="0" smtClean="0">
                <a:solidFill>
                  <a:schemeClr val="tx1"/>
                </a:solidFill>
              </a:rPr>
              <a:t>[...] </a:t>
            </a:r>
            <a:r>
              <a:rPr lang="ro-RO" sz="2400" i="1" dirty="0" smtClean="0">
                <a:solidFill>
                  <a:schemeClr val="tx1"/>
                </a:solidFill>
              </a:rPr>
              <a:t>dar </a:t>
            </a:r>
            <a:r>
              <a:rPr lang="ro-RO" sz="2400" i="1" dirty="0" smtClean="0">
                <a:solidFill>
                  <a:schemeClr val="tx1"/>
                </a:solidFill>
              </a:rPr>
              <a:t>am mers la școală și am nimerit clasa condusă de un dascăl din Banloc mai </a:t>
            </a:r>
            <a:r>
              <a:rPr lang="ro-RO" sz="2400" i="1" dirty="0" smtClean="0">
                <a:solidFill>
                  <a:schemeClr val="tx1"/>
                </a:solidFill>
              </a:rPr>
              <a:t>învârstă, </a:t>
            </a:r>
            <a:r>
              <a:rPr lang="ro-RO" sz="2400" i="1" dirty="0" smtClean="0">
                <a:solidFill>
                  <a:schemeClr val="tx1"/>
                </a:solidFill>
              </a:rPr>
              <a:t>mai deosebit. În toată sărăcia și în tot necazul domnul învățător o reușit să își </a:t>
            </a:r>
            <a:r>
              <a:rPr lang="ro-RO" sz="2400" i="1" dirty="0" smtClean="0">
                <a:solidFill>
                  <a:schemeClr val="tx1"/>
                </a:solidFill>
              </a:rPr>
              <a:t>ducă vioara. </a:t>
            </a:r>
            <a:r>
              <a:rPr lang="ro-RO" sz="2400" i="1" dirty="0" smtClean="0">
                <a:solidFill>
                  <a:schemeClr val="tx1"/>
                </a:solidFill>
              </a:rPr>
              <a:t>Am să </a:t>
            </a:r>
            <a:r>
              <a:rPr lang="ro-RO" sz="2400" i="1" dirty="0" smtClean="0">
                <a:solidFill>
                  <a:schemeClr val="tx1"/>
                </a:solidFill>
              </a:rPr>
              <a:t>vă </a:t>
            </a:r>
            <a:r>
              <a:rPr lang="ro-RO" sz="2400" i="1" dirty="0" smtClean="0">
                <a:solidFill>
                  <a:schemeClr val="tx1"/>
                </a:solidFill>
              </a:rPr>
              <a:t>arăt că am primit ceva de la familia domnului învățător, Iosif Chiu s-a numit. Ne-a învățat foarte multe, printre altele și religie, era voie, nu era voie, dar el ne-a învățat și religie</a:t>
            </a:r>
            <a:r>
              <a:rPr lang="ro-RO" sz="2400" i="1" dirty="0" smtClean="0">
                <a:solidFill>
                  <a:schemeClr val="tx1"/>
                </a:solidFill>
              </a:rPr>
              <a:t>.”</a:t>
            </a:r>
            <a:endParaRPr lang="en-US" sz="2400" i="1"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436125_1051648341582415_257497909_n.jpg"/>
          <p:cNvPicPr>
            <a:picLocks noGrp="1" noChangeAspect="1"/>
          </p:cNvPicPr>
          <p:nvPr>
            <p:ph idx="1"/>
          </p:nvPr>
        </p:nvPicPr>
        <p:blipFill>
          <a:blip r:embed="rId2"/>
          <a:stretch>
            <a:fillRect/>
          </a:stretch>
        </p:blipFill>
        <p:spPr>
          <a:xfrm>
            <a:off x="521809" y="928670"/>
            <a:ext cx="7552017" cy="5286412"/>
          </a:xfrm>
        </p:spPr>
      </p:pic>
      <p:sp>
        <p:nvSpPr>
          <p:cNvPr id="5" name="TextBox 4"/>
          <p:cNvSpPr txBox="1"/>
          <p:nvPr/>
        </p:nvSpPr>
        <p:spPr>
          <a:xfrm>
            <a:off x="4714876" y="4929198"/>
            <a:ext cx="312906" cy="369332"/>
          </a:xfrm>
          <a:prstGeom prst="rect">
            <a:avLst/>
          </a:prstGeom>
          <a:noFill/>
        </p:spPr>
        <p:txBody>
          <a:bodyPr wrap="none" rtlCol="0">
            <a:spAutoFit/>
          </a:bodyPr>
          <a:lstStyle/>
          <a:p>
            <a:r>
              <a:rPr lang="ro-RO" dirty="0" smtClean="0"/>
              <a:t>1</a:t>
            </a:r>
            <a:endParaRPr lang="en-US" dirty="0"/>
          </a:p>
        </p:txBody>
      </p:sp>
      <p:sp>
        <p:nvSpPr>
          <p:cNvPr id="6" name="TextBox 5"/>
          <p:cNvSpPr txBox="1"/>
          <p:nvPr/>
        </p:nvSpPr>
        <p:spPr>
          <a:xfrm>
            <a:off x="2214546" y="4214818"/>
            <a:ext cx="312906" cy="369332"/>
          </a:xfrm>
          <a:prstGeom prst="rect">
            <a:avLst/>
          </a:prstGeom>
          <a:noFill/>
        </p:spPr>
        <p:txBody>
          <a:bodyPr wrap="none" rtlCol="0">
            <a:spAutoFit/>
          </a:bodyPr>
          <a:lstStyle/>
          <a:p>
            <a:r>
              <a:rPr lang="ro-RO" dirty="0" smtClean="0"/>
              <a:t>2</a:t>
            </a:r>
            <a:endParaRPr lang="en-US" dirty="0"/>
          </a:p>
        </p:txBody>
      </p:sp>
      <p:sp>
        <p:nvSpPr>
          <p:cNvPr id="7" name="TextBox 6"/>
          <p:cNvSpPr txBox="1"/>
          <p:nvPr/>
        </p:nvSpPr>
        <p:spPr>
          <a:xfrm>
            <a:off x="3428992" y="3929066"/>
            <a:ext cx="312906" cy="369332"/>
          </a:xfrm>
          <a:prstGeom prst="rect">
            <a:avLst/>
          </a:prstGeom>
          <a:noFill/>
        </p:spPr>
        <p:txBody>
          <a:bodyPr wrap="none" rtlCol="0">
            <a:spAutoFit/>
          </a:bodyPr>
          <a:lstStyle/>
          <a:p>
            <a:r>
              <a:rPr lang="ro-RO" dirty="0" smtClean="0"/>
              <a:t>3</a:t>
            </a:r>
            <a:endParaRPr lang="en-US" dirty="0"/>
          </a:p>
        </p:txBody>
      </p:sp>
      <p:sp>
        <p:nvSpPr>
          <p:cNvPr id="8" name="TextBox 7"/>
          <p:cNvSpPr txBox="1"/>
          <p:nvPr/>
        </p:nvSpPr>
        <p:spPr>
          <a:xfrm>
            <a:off x="6572264" y="3929066"/>
            <a:ext cx="312906" cy="369332"/>
          </a:xfrm>
          <a:prstGeom prst="rect">
            <a:avLst/>
          </a:prstGeom>
          <a:noFill/>
        </p:spPr>
        <p:txBody>
          <a:bodyPr wrap="none" rtlCol="0">
            <a:spAutoFit/>
          </a:bodyPr>
          <a:lstStyle/>
          <a:p>
            <a:r>
              <a:rPr lang="ro-RO" dirty="0" smtClean="0"/>
              <a:t>4</a:t>
            </a:r>
            <a:endParaRPr lang="en-US" dirty="0"/>
          </a:p>
        </p:txBody>
      </p:sp>
      <p:sp>
        <p:nvSpPr>
          <p:cNvPr id="9" name="TextBox 8"/>
          <p:cNvSpPr txBox="1"/>
          <p:nvPr/>
        </p:nvSpPr>
        <p:spPr>
          <a:xfrm>
            <a:off x="5786446" y="2928934"/>
            <a:ext cx="312906" cy="369332"/>
          </a:xfrm>
          <a:prstGeom prst="rect">
            <a:avLst/>
          </a:prstGeom>
          <a:noFill/>
        </p:spPr>
        <p:txBody>
          <a:bodyPr wrap="none" rtlCol="0">
            <a:spAutoFit/>
          </a:bodyPr>
          <a:lstStyle/>
          <a:p>
            <a:r>
              <a:rPr lang="ro-RO" dirty="0" smtClean="0"/>
              <a:t>5</a:t>
            </a:r>
            <a:endParaRPr lang="en-US" dirty="0"/>
          </a:p>
        </p:txBody>
      </p:sp>
      <p:sp>
        <p:nvSpPr>
          <p:cNvPr id="10" name="TextBox 9"/>
          <p:cNvSpPr txBox="1"/>
          <p:nvPr/>
        </p:nvSpPr>
        <p:spPr>
          <a:xfrm>
            <a:off x="3786182" y="3071810"/>
            <a:ext cx="312906" cy="369332"/>
          </a:xfrm>
          <a:prstGeom prst="rect">
            <a:avLst/>
          </a:prstGeom>
          <a:noFill/>
        </p:spPr>
        <p:txBody>
          <a:bodyPr wrap="none" rtlCol="0">
            <a:spAutoFit/>
          </a:bodyPr>
          <a:lstStyle/>
          <a:p>
            <a:r>
              <a:rPr lang="ro-RO" dirty="0" smtClean="0"/>
              <a:t>6</a:t>
            </a:r>
            <a:endParaRPr lang="en-US" dirty="0"/>
          </a:p>
        </p:txBody>
      </p:sp>
      <p:sp>
        <p:nvSpPr>
          <p:cNvPr id="11" name="TextBox 10"/>
          <p:cNvSpPr txBox="1"/>
          <p:nvPr/>
        </p:nvSpPr>
        <p:spPr>
          <a:xfrm>
            <a:off x="2643174" y="3286124"/>
            <a:ext cx="312906" cy="369332"/>
          </a:xfrm>
          <a:prstGeom prst="rect">
            <a:avLst/>
          </a:prstGeom>
          <a:noFill/>
        </p:spPr>
        <p:txBody>
          <a:bodyPr wrap="none" rtlCol="0">
            <a:spAutoFit/>
          </a:bodyPr>
          <a:lstStyle/>
          <a:p>
            <a:r>
              <a:rPr lang="ro-RO" dirty="0" smtClean="0"/>
              <a:t>7</a:t>
            </a:r>
            <a:endParaRPr lang="en-US" dirty="0"/>
          </a:p>
        </p:txBody>
      </p:sp>
      <p:sp>
        <p:nvSpPr>
          <p:cNvPr id="12" name="TextBox 11"/>
          <p:cNvSpPr txBox="1"/>
          <p:nvPr/>
        </p:nvSpPr>
        <p:spPr>
          <a:xfrm>
            <a:off x="3000364" y="5429264"/>
            <a:ext cx="312906" cy="369332"/>
          </a:xfrm>
          <a:prstGeom prst="rect">
            <a:avLst/>
          </a:prstGeom>
          <a:noFill/>
        </p:spPr>
        <p:txBody>
          <a:bodyPr wrap="none" rtlCol="0">
            <a:spAutoFit/>
          </a:bodyPr>
          <a:lstStyle/>
          <a:p>
            <a:r>
              <a:rPr lang="ro-RO" dirty="0" smtClean="0"/>
              <a:t>8</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686800" cy="838200"/>
          </a:xfrm>
        </p:spPr>
        <p:txBody>
          <a:bodyPr>
            <a:normAutofit/>
          </a:bodyPr>
          <a:lstStyle/>
          <a:p>
            <a:r>
              <a:rPr lang="ro-RO" sz="2800" cap="none" dirty="0" smtClean="0">
                <a:solidFill>
                  <a:schemeClr val="tx1"/>
                </a:solidFill>
              </a:rPr>
              <a:t>Viișoara</a:t>
            </a:r>
            <a:endParaRPr lang="en-US" sz="2800" cap="none" dirty="0">
              <a:solidFill>
                <a:schemeClr val="tx1"/>
              </a:solidFill>
            </a:endParaRPr>
          </a:p>
        </p:txBody>
      </p:sp>
      <p:sp>
        <p:nvSpPr>
          <p:cNvPr id="3" name="Content Placeholder 2"/>
          <p:cNvSpPr>
            <a:spLocks noGrp="1"/>
          </p:cNvSpPr>
          <p:nvPr>
            <p:ph idx="1"/>
          </p:nvPr>
        </p:nvSpPr>
        <p:spPr/>
        <p:txBody>
          <a:bodyPr>
            <a:normAutofit fontScale="62500" lnSpcReduction="20000"/>
          </a:bodyPr>
          <a:lstStyle/>
          <a:p>
            <a:pPr algn="just">
              <a:buNone/>
            </a:pPr>
            <a:r>
              <a:rPr lang="ro-RO" dirty="0" smtClean="0"/>
              <a:t>	</a:t>
            </a:r>
            <a:r>
              <a:rPr lang="ro-RO" i="1" dirty="0" smtClean="0"/>
              <a:t>	„</a:t>
            </a:r>
            <a:r>
              <a:rPr lang="ro-RO" i="1" dirty="0" smtClean="0">
                <a:solidFill>
                  <a:schemeClr val="tx1"/>
                </a:solidFill>
              </a:rPr>
              <a:t>În primă fază satul s-a numit Mărculeștii noi, apoi s-a transformat în Viișoara, cea mai apropiată localitate a fost Mărculeștiul și atuncia fiind aproape au împrumutat numele și au numit Mărculeștii Noi, și de atuncia după un timp, nu știu câteva luni au schimbat în Viișoara. Din Banat au fost așa, din Ciacova cei mai mulți, din Banloc, Gherman, din Jamu Mare și cam atâta. Obad, Macedonia, deci au fost din mai multe localități</a:t>
            </a:r>
            <a:r>
              <a:rPr lang="ro-RO" i="1" dirty="0" smtClean="0">
                <a:solidFill>
                  <a:schemeClr val="tx1"/>
                </a:solidFill>
              </a:rPr>
              <a:t>.</a:t>
            </a:r>
          </a:p>
          <a:p>
            <a:pPr algn="just">
              <a:buNone/>
            </a:pPr>
            <a:r>
              <a:rPr lang="ro-RO" i="1" dirty="0" smtClean="0">
                <a:solidFill>
                  <a:schemeClr val="tx1"/>
                </a:solidFill>
              </a:rPr>
              <a:t>		Am </a:t>
            </a:r>
            <a:r>
              <a:rPr lang="ro-RO" i="1" dirty="0" smtClean="0">
                <a:solidFill>
                  <a:schemeClr val="tx1"/>
                </a:solidFill>
              </a:rPr>
              <a:t>fost mulți, sunt din Ciacova, localitate mare, am fost foarte mulți, aproape toți nemții, refugiații din Basarabia și Bucovina toți au fost duși, și atunci bănățenii, localnicii au fost aleși, nu știu pe ce criterii.”</a:t>
            </a:r>
            <a:endParaRPr lang="en-US" i="1" dirty="0" smtClean="0">
              <a:solidFill>
                <a:schemeClr val="tx1"/>
              </a:solidFill>
            </a:endParaRPr>
          </a:p>
          <a:p>
            <a:pPr algn="just">
              <a:buNone/>
            </a:pPr>
            <a:r>
              <a:rPr lang="ro-RO" i="1" dirty="0" smtClean="0">
                <a:solidFill>
                  <a:schemeClr val="tx1"/>
                </a:solidFill>
              </a:rPr>
              <a:t>		Am fost de-a valma, majoritatea români, am fost sârbi, am fost nemți, am fost și unguri. Acuma umblând în documente și citind am văzut că am avut și vreo două familii de țigani și o singura familie de evrei din Timișoara luată, amestecați, nu pot să spun că a fost o etnie scutită sau sărită, nimeni nu a tinut seama că esti român, că ești neamț, că ești sârb nimeni, nimeni</a:t>
            </a:r>
            <a:r>
              <a:rPr lang="ro-RO" i="1" dirty="0" smtClean="0">
                <a:solidFill>
                  <a:schemeClr val="tx1"/>
                </a:solidFill>
              </a:rPr>
              <a:t>.” </a:t>
            </a:r>
          </a:p>
          <a:p>
            <a:pPr algn="just">
              <a:buNone/>
            </a:pPr>
            <a:r>
              <a:rPr lang="ro-RO" i="1" dirty="0" smtClean="0">
                <a:solidFill>
                  <a:schemeClr val="tx1"/>
                </a:solidFill>
              </a:rPr>
              <a:t>		</a:t>
            </a:r>
            <a:endParaRPr lang="en-US" i="1"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686800" cy="838200"/>
          </a:xfrm>
        </p:spPr>
        <p:txBody>
          <a:bodyPr>
            <a:normAutofit/>
          </a:bodyPr>
          <a:lstStyle/>
          <a:p>
            <a:r>
              <a:rPr lang="ro-RO" sz="2800" cap="none" dirty="0" smtClean="0">
                <a:solidFill>
                  <a:schemeClr val="tx1"/>
                </a:solidFill>
              </a:rPr>
              <a:t>Mâncarea</a:t>
            </a:r>
            <a:endParaRPr lang="en-US" sz="2800" cap="none" dirty="0">
              <a:solidFill>
                <a:schemeClr val="tx1"/>
              </a:solidFill>
            </a:endParaRPr>
          </a:p>
        </p:txBody>
      </p:sp>
      <p:sp>
        <p:nvSpPr>
          <p:cNvPr id="10" name="TextBox 9"/>
          <p:cNvSpPr txBox="1"/>
          <p:nvPr/>
        </p:nvSpPr>
        <p:spPr>
          <a:xfrm>
            <a:off x="142844" y="948690"/>
            <a:ext cx="8072494" cy="5909310"/>
          </a:xfrm>
          <a:prstGeom prst="rect">
            <a:avLst/>
          </a:prstGeom>
          <a:noFill/>
        </p:spPr>
        <p:txBody>
          <a:bodyPr wrap="square" rtlCol="0">
            <a:spAutoFit/>
          </a:bodyPr>
          <a:lstStyle/>
          <a:p>
            <a:pPr algn="just"/>
            <a:r>
              <a:rPr lang="ro-RO" dirty="0" smtClean="0"/>
              <a:t>„</a:t>
            </a:r>
            <a:r>
              <a:rPr lang="en-GB" i="1" dirty="0" smtClean="0"/>
              <a:t>[...] </a:t>
            </a:r>
            <a:r>
              <a:rPr lang="ro-RO" i="1" dirty="0" smtClean="0"/>
              <a:t>fructul național a fost corcodușul, din corcodușe nu am ieșit, asta a fost fructul, când și când zarzăr – caisele acele mici de tot, alte fructe nu. Asta am mâncat.”</a:t>
            </a:r>
          </a:p>
          <a:p>
            <a:pPr algn="just"/>
            <a:r>
              <a:rPr lang="en-GB" i="1" dirty="0" smtClean="0"/>
              <a:t>[...] </a:t>
            </a:r>
            <a:r>
              <a:rPr lang="ro-RO" i="1" dirty="0" smtClean="0"/>
              <a:t>după slujba de înviere am ieșit din biserică, era un obicei al locului fiecare și-o dus coșul de acasa cu mâncare, cu merindele de </a:t>
            </a:r>
            <a:r>
              <a:rPr lang="en-GB" i="1" dirty="0" smtClean="0"/>
              <a:t>P</a:t>
            </a:r>
            <a:r>
              <a:rPr lang="ro-RO" i="1" dirty="0" smtClean="0"/>
              <a:t>aști pentru sfințire, acesta se dădea de pomană. Și atuncia când am ieșit toți deportații am primit ouă, pască și carne.”</a:t>
            </a:r>
          </a:p>
          <a:p>
            <a:pPr algn="just"/>
            <a:r>
              <a:rPr lang="ro-RO" i="1" dirty="0" smtClean="0"/>
              <a:t>	„Să știți că am trăit foarte greu, până am venit acasa eu am uitat gustul ciocolatei, gustul  poate și a bomboanelor. Singurul dulce, singurul răsfăț a fost halvaua, asta o fost singurul lucru pe care noi l-am mâncat, l-am primit și părinții și-au permis.”</a:t>
            </a:r>
          </a:p>
          <a:p>
            <a:pPr algn="just"/>
            <a:r>
              <a:rPr lang="ro-RO" i="1" dirty="0" smtClean="0"/>
              <a:t>	„ Am mai fost și eu cu ea la cules de prune. Am mers pentru că s-au gândit că măcar câteva prune să mănânc.”</a:t>
            </a:r>
          </a:p>
          <a:p>
            <a:pPr algn="just"/>
            <a:r>
              <a:rPr lang="ro-RO" i="1" dirty="0" smtClean="0"/>
              <a:t>	„N-am să uit niciodată degețelele înțepate și rănite de florile de bumbac, am avut normă, în prima parte am primit fiecare copil câte o bucățică, pâinea era neagră de 1 kg și asta era împărțit în patru, fiecare am primit un cornuț din acesta de un sfert de kilogram de pâine, cu o bucată, un cub de marmeladă și o cană de lapte, dar laptele nu mai era lapte ci era acru nu mai era bun. ”</a:t>
            </a:r>
          </a:p>
          <a:p>
            <a:pPr algn="just"/>
            <a:r>
              <a:rPr lang="ro-RO" i="1" dirty="0" smtClean="0"/>
              <a:t>„</a:t>
            </a:r>
            <a:r>
              <a:rPr lang="en-GB" i="1" dirty="0" smtClean="0"/>
              <a:t>[...]</a:t>
            </a:r>
            <a:r>
              <a:rPr lang="ro-RO" i="1" dirty="0" smtClean="0"/>
              <a:t>Știu că atuncia ne-a adus ceva fasole, untură, mâncare așa care a ținut.”</a:t>
            </a:r>
            <a:endParaRPr lang="en-US" i="1"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0"/>
            <a:ext cx="9144000" cy="2739211"/>
          </a:xfrm>
          <a:prstGeom prst="rect">
            <a:avLst/>
          </a:prstGeom>
          <a:noFill/>
        </p:spPr>
        <p:txBody>
          <a:bodyPr wrap="square" rtlCol="0">
            <a:spAutoFit/>
          </a:bodyPr>
          <a:lstStyle/>
          <a:p>
            <a:pPr algn="just"/>
            <a:r>
              <a:rPr lang="ro-RO" sz="1600" dirty="0" smtClean="0"/>
              <a:t>	”</a:t>
            </a:r>
            <a:r>
              <a:rPr lang="ro-RO" sz="1600" i="1" dirty="0" smtClean="0"/>
              <a:t>Am </a:t>
            </a:r>
            <a:r>
              <a:rPr lang="ro-RO" sz="1600" i="1" dirty="0"/>
              <a:t>mai fost și eu cu ea la cules de prune. Am mers pentru că s-au gândit că măcar câteva prune să mănânc. Fratele meu era mult prea mic să poată merge, dar eu am mers. Și atunci întruna din zile eu am avut un sfeteraș, am legat mânecile și în mâneci am băgat prune ca să duc fratelui meu acasa și paznicul mi-a luat sfeterașul și mi-o golit prunele și nu m-a lăsat să aduc nici o prună. Tot drumul am plâns, eu am mâcat, dar vroiam să duc fratelui meu câteva prune, câte am putut pune într-un sfeteraș, 10 prune. De asta vă spun că au fost oameni și oameni și oameni buni și răi</a:t>
            </a:r>
            <a:r>
              <a:rPr lang="ro-RO" sz="1600" i="1" dirty="0" smtClean="0"/>
              <a:t>. Asta a fost în primă fază 1951, 1952 în vara lui 1952 bunicul meu a mers la, pe atunci nu se treierea grâul așa cum se lucrează acuma ci cu coasa. Bunicul a cosit grâul, mama a făcut snopi și eu am fost copil și am avut șase anișori și snopii trebuiau legați cu funii. Funiile s-au făcut din paiele de grâu și trebuia să le pun și să le port în brâu alături de mine, și în fața mamei să întind funia.” </a:t>
            </a:r>
            <a:endParaRPr lang="en-US" sz="1600" i="1" dirty="0"/>
          </a:p>
          <a:p>
            <a:endParaRPr lang="en-US" sz="1200" dirty="0"/>
          </a:p>
        </p:txBody>
      </p:sp>
      <p:sp>
        <p:nvSpPr>
          <p:cNvPr id="13" name="TextBox 12"/>
          <p:cNvSpPr txBox="1"/>
          <p:nvPr/>
        </p:nvSpPr>
        <p:spPr>
          <a:xfrm>
            <a:off x="0" y="2714620"/>
            <a:ext cx="3571868" cy="3539430"/>
          </a:xfrm>
          <a:prstGeom prst="rect">
            <a:avLst/>
          </a:prstGeom>
          <a:noFill/>
        </p:spPr>
        <p:txBody>
          <a:bodyPr wrap="square" rtlCol="0">
            <a:spAutoFit/>
          </a:bodyPr>
          <a:lstStyle/>
          <a:p>
            <a:pPr algn="just"/>
            <a:r>
              <a:rPr lang="ro-RO" sz="1400" dirty="0" smtClean="0"/>
              <a:t>	”</a:t>
            </a:r>
            <a:r>
              <a:rPr lang="ro-RO" sz="1600" i="1" dirty="0" smtClean="0"/>
              <a:t>Există o mișcare anume care o știu și astăzi ca să poată pună paiele și să poată să lege snopii. Închipiți-vă ziua soare, cald, o biată rochiță subțire și eu încinsă cu funiile la brâu seara am fost carne vie pe mijloc, un copil de șase ani, dar am fost la lucru și am ajutat. Și răsplata seara că i-am ajutat venind acasă tot de la Ograda spre Viișoara la poarta unei case din Ograda mi-au cumpărat un pumn de corcodușe, asta a fost răsplata mea că am fost o zi la </a:t>
            </a:r>
            <a:r>
              <a:rPr lang="ro-RO" sz="1600" i="1" smtClean="0"/>
              <a:t>lucru.”</a:t>
            </a:r>
            <a:endParaRPr lang="en-US" sz="1600" i="1" dirty="0"/>
          </a:p>
        </p:txBody>
      </p:sp>
      <p:pic>
        <p:nvPicPr>
          <p:cNvPr id="7" name="video-1463649409.mp4">
            <a:hlinkClick r:id="" action="ppaction://media"/>
          </p:cNvPr>
          <p:cNvPicPr>
            <a:picLocks noGrp="1" noRot="1" noChangeAspect="1"/>
          </p:cNvPicPr>
          <p:nvPr>
            <p:ph idx="1"/>
            <a:videoFile r:link="rId1"/>
          </p:nvPr>
        </p:nvPicPr>
        <p:blipFill>
          <a:blip r:embed="rId4"/>
          <a:stretch>
            <a:fillRect/>
          </a:stretch>
        </p:blipFill>
        <p:spPr>
          <a:xfrm>
            <a:off x="3695672" y="2500306"/>
            <a:ext cx="5448328" cy="408624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ro-RO" dirty="0" smtClean="0"/>
              <a:t>		„</a:t>
            </a:r>
            <a:r>
              <a:rPr lang="ro-RO" sz="2900" i="1" dirty="0" smtClean="0">
                <a:solidFill>
                  <a:schemeClr val="tx1"/>
                </a:solidFill>
              </a:rPr>
              <a:t>În </a:t>
            </a:r>
            <a:r>
              <a:rPr lang="ro-RO" sz="2900" i="1" dirty="0" smtClean="0">
                <a:solidFill>
                  <a:schemeClr val="tx1"/>
                </a:solidFill>
              </a:rPr>
              <a:t>primă fază bunicul cu tata au lucrat la... nu mai știu la care IAS, cred că la Ograda, au scos rădăcini de copaci, o defrișat un loc și trebuiau scoase acele rădăcini și numai bine erau și lemne de foc. Au primit o parte din cele scoase și am avut și lemne de foc. Mama în primă fază a lucrat în orezărie și bunica când, cum </a:t>
            </a:r>
            <a:r>
              <a:rPr lang="ro-RO" sz="2900" i="1" dirty="0" smtClean="0">
                <a:solidFill>
                  <a:schemeClr val="tx1"/>
                </a:solidFill>
              </a:rPr>
              <a:t>pentru </a:t>
            </a:r>
            <a:r>
              <a:rPr lang="ro-RO" sz="2900" i="1" dirty="0" smtClean="0">
                <a:solidFill>
                  <a:schemeClr val="tx1"/>
                </a:solidFill>
              </a:rPr>
              <a:t>că nu puteam fi lăsați acasă, mai mergea la fermă, tot la Ograda. Am mai fost și eu cu ea la cules de prune</a:t>
            </a:r>
            <a:r>
              <a:rPr lang="ro-RO" sz="2900" i="1" dirty="0" smtClean="0">
                <a:solidFill>
                  <a:schemeClr val="tx1"/>
                </a:solidFill>
              </a:rPr>
              <a:t>.</a:t>
            </a:r>
            <a:r>
              <a:rPr lang="ro-RO" sz="2900" i="1" dirty="0" smtClean="0">
                <a:solidFill>
                  <a:schemeClr val="tx1"/>
                </a:solidFill>
              </a:rPr>
              <a:t> Asta a fost în primă fază 1951, 1952 în vara lui 1952 bunicul meu a mers la, pe atunci nu se treierea grâul așa cum se lucrează acuma ci cu coasa. Bunicul a cosit grâul, mama a făcut snopi și eu am fost copil și am avut șase anișori și snopii trebuiau legați cu funii. Funiile s-au făcut din paiele de grâu și trebuia să le pun și să le port în brâu alături de mine, și în fața mamei să întind funia. Există o mișcare anume care o știu și astăzi ca să poată pună paiele și să poată să lege snopii</a:t>
            </a:r>
            <a:r>
              <a:rPr lang="ro-RO" sz="2900" i="1" dirty="0" smtClean="0">
                <a:solidFill>
                  <a:schemeClr val="tx1"/>
                </a:solidFill>
              </a:rPr>
              <a:t>.”</a:t>
            </a:r>
            <a:endParaRPr lang="en-US" sz="2900" i="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407375_1051634184917164_1720768549_n.jpg"/>
          <p:cNvPicPr>
            <a:picLocks noGrp="1" noChangeAspect="1"/>
          </p:cNvPicPr>
          <p:nvPr>
            <p:ph idx="1"/>
          </p:nvPr>
        </p:nvPicPr>
        <p:blipFill>
          <a:blip r:embed="rId2"/>
          <a:stretch>
            <a:fillRect/>
          </a:stretch>
        </p:blipFill>
        <p:spPr>
          <a:xfrm>
            <a:off x="267026" y="1357298"/>
            <a:ext cx="8411715" cy="472282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13393427_1051645351582714_1046798415_n.jpg"/>
          <p:cNvPicPr>
            <a:picLocks noGrp="1" noChangeAspect="1"/>
          </p:cNvPicPr>
          <p:nvPr>
            <p:ph idx="1"/>
          </p:nvPr>
        </p:nvPicPr>
        <p:blipFill>
          <a:blip r:embed="rId2"/>
          <a:stretch>
            <a:fillRect/>
          </a:stretch>
        </p:blipFill>
        <p:spPr>
          <a:xfrm>
            <a:off x="617658" y="1554163"/>
            <a:ext cx="8061083" cy="452596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ro-RO" dirty="0" smtClean="0"/>
              <a:t>	</a:t>
            </a:r>
            <a:r>
              <a:rPr lang="ro-RO" sz="2400" i="1" dirty="0" smtClean="0">
                <a:solidFill>
                  <a:schemeClr val="tx1"/>
                </a:solidFill>
              </a:rPr>
              <a:t>	</a:t>
            </a:r>
            <a:r>
              <a:rPr lang="ro-RO" sz="2000" i="1" dirty="0" smtClean="0">
                <a:solidFill>
                  <a:schemeClr val="tx1"/>
                </a:solidFill>
              </a:rPr>
              <a:t>„În </a:t>
            </a:r>
            <a:r>
              <a:rPr lang="ro-RO" sz="2000" i="1" dirty="0" smtClean="0">
                <a:solidFill>
                  <a:schemeClr val="tx1"/>
                </a:solidFill>
              </a:rPr>
              <a:t>câteva zile au început să sape fântâni oamenii, au fost oameni de diferite categorii și atunci fiecare ce a știut aia o făcut. Și atunci au săpat în câteva părți ale satului câte o fântână și au avut fântână. Să nu credeți că a fost mare, a fost o groapă, dar a fost apă și trebuia să avem apă pentru că era nevoie în construcția casei și trebuia să facem chirpici făcut din pământ și paie frământat. Noroi frământat, noi în joaca noastră eram toate noroi pe picioare, noi ne-am jucat, dar în realitate noi am frământat noroiul pentru chirpici</a:t>
            </a:r>
            <a:r>
              <a:rPr lang="ro-RO" sz="2000" i="1" dirty="0" smtClean="0">
                <a:solidFill>
                  <a:schemeClr val="tx1"/>
                </a:solidFill>
              </a:rPr>
              <a:t>.”</a:t>
            </a:r>
            <a:endParaRPr lang="en-US" sz="2000" i="1"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435813_1051634061583843_1666882437_n.jpg"/>
          <p:cNvPicPr>
            <a:picLocks noGrp="1" noChangeAspect="1"/>
          </p:cNvPicPr>
          <p:nvPr>
            <p:ph idx="1"/>
          </p:nvPr>
        </p:nvPicPr>
        <p:blipFill>
          <a:blip r:embed="rId2"/>
          <a:stretch>
            <a:fillRect/>
          </a:stretch>
        </p:blipFill>
        <p:spPr>
          <a:xfrm>
            <a:off x="285720" y="214290"/>
            <a:ext cx="5429288" cy="30483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13414457_1051634144917168_1922491116_n.jpg"/>
          <p:cNvPicPr>
            <a:picLocks noChangeAspect="1"/>
          </p:cNvPicPr>
          <p:nvPr/>
        </p:nvPicPr>
        <p:blipFill>
          <a:blip r:embed="rId3"/>
          <a:stretch>
            <a:fillRect/>
          </a:stretch>
        </p:blipFill>
        <p:spPr>
          <a:xfrm>
            <a:off x="3071802" y="3357562"/>
            <a:ext cx="5929322" cy="332906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cap="none" dirty="0" smtClean="0">
                <a:solidFill>
                  <a:schemeClr val="tx1"/>
                </a:solidFill>
              </a:rPr>
              <a:t>Deportarea în Bărăgan</a:t>
            </a:r>
            <a:endParaRPr lang="en-US" cap="none" dirty="0">
              <a:solidFill>
                <a:schemeClr val="tx1"/>
              </a:solidFill>
            </a:endParaRPr>
          </a:p>
        </p:txBody>
      </p:sp>
      <p:sp>
        <p:nvSpPr>
          <p:cNvPr id="3" name="Content Placeholder 2"/>
          <p:cNvSpPr>
            <a:spLocks noGrp="1"/>
          </p:cNvSpPr>
          <p:nvPr>
            <p:ph idx="1"/>
          </p:nvPr>
        </p:nvSpPr>
        <p:spPr>
          <a:xfrm>
            <a:off x="214282" y="2000240"/>
            <a:ext cx="8686800" cy="4525963"/>
          </a:xfrm>
        </p:spPr>
        <p:txBody>
          <a:bodyPr>
            <a:normAutofit/>
          </a:bodyPr>
          <a:lstStyle/>
          <a:p>
            <a:pPr algn="just">
              <a:buNone/>
            </a:pPr>
            <a:r>
              <a:rPr lang="ro-RO" sz="2400" dirty="0" smtClean="0">
                <a:solidFill>
                  <a:schemeClr val="tx1"/>
                </a:solidFill>
              </a:rPr>
              <a:t>		În noaptea de 18 spre 19 iunie, de Rusalii, s-a declanșat deportarea, care a cuprins 172 de localități,12791 de familii, 40 320 de persoane din actualele județe Timiș, Caransebeș și Mehedinți. Au fost stabilite 18 așezări ce urmau a fi constituite în Bărăgan, în ceea ce însemnau atunci regiunile Constanța, Ialomița și Galați.</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000" dirty="0" smtClean="0">
                <a:solidFill>
                  <a:schemeClr val="tx1"/>
                </a:solidFill>
              </a:rPr>
              <a:t>Preotul</a:t>
            </a:r>
            <a:endParaRPr lang="en-US" sz="2000" dirty="0">
              <a:solidFill>
                <a:schemeClr val="tx1"/>
              </a:solidFill>
            </a:endParaRPr>
          </a:p>
        </p:txBody>
      </p:sp>
      <p:sp>
        <p:nvSpPr>
          <p:cNvPr id="3" name="Content Placeholder 2"/>
          <p:cNvSpPr>
            <a:spLocks noGrp="1"/>
          </p:cNvSpPr>
          <p:nvPr>
            <p:ph idx="1"/>
          </p:nvPr>
        </p:nvSpPr>
        <p:spPr/>
        <p:txBody>
          <a:bodyPr>
            <a:normAutofit/>
          </a:bodyPr>
          <a:lstStyle/>
          <a:p>
            <a:pPr>
              <a:buNone/>
            </a:pPr>
            <a:r>
              <a:rPr lang="ro-RO" sz="2200" i="1" dirty="0" smtClean="0">
                <a:solidFill>
                  <a:schemeClr val="tx1"/>
                </a:solidFill>
              </a:rPr>
              <a:t>	„Singurul </a:t>
            </a:r>
            <a:r>
              <a:rPr lang="ro-RO" sz="2200" i="1" dirty="0" smtClean="0">
                <a:solidFill>
                  <a:schemeClr val="tx1"/>
                </a:solidFill>
              </a:rPr>
              <a:t>lucru pe care nu l-am avut de la început au fost preoții. Nu am avut preoți, dar în 1953 au venit și preoții atuncia la noi în sat, a venit preotul Fleșeriu, pe care l-am întâlnit după 20 de ani </a:t>
            </a:r>
            <a:r>
              <a:rPr lang="ro-RO" sz="2200" i="1" smtClean="0">
                <a:solidFill>
                  <a:schemeClr val="tx1"/>
                </a:solidFill>
              </a:rPr>
              <a:t>în </a:t>
            </a:r>
            <a:r>
              <a:rPr lang="ro-RO" sz="2200" i="1" smtClean="0">
                <a:solidFill>
                  <a:schemeClr val="tx1"/>
                </a:solidFill>
              </a:rPr>
              <a:t>Timișoara, </a:t>
            </a:r>
            <a:r>
              <a:rPr lang="ro-RO" sz="2200" i="1" dirty="0" smtClean="0">
                <a:solidFill>
                  <a:schemeClr val="tx1"/>
                </a:solidFill>
              </a:rPr>
              <a:t>în calea Lipovei. Până în 1953 nu am avut preot. Până in 1953 nu am avut preot, mergeam în satele vecine la slujbă și în 1953 când a venit peotul Fleșeriu atunci prima slujbă s-a ținut în  casa unui deportat și în câteva luni au ridicat oamenii biserica, așa că am avut și biserică în Viișoara</a:t>
            </a:r>
            <a:r>
              <a:rPr lang="ro-RO" sz="2200" i="1" dirty="0" smtClean="0">
                <a:solidFill>
                  <a:schemeClr val="tx1"/>
                </a:solidFill>
              </a:rPr>
              <a:t>.” </a:t>
            </a:r>
            <a:endParaRPr lang="en-US" sz="2200" i="1"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13435757_1051656028248313_725731098_n.jpg"/>
          <p:cNvPicPr>
            <a:picLocks noGrp="1" noChangeAspect="1"/>
          </p:cNvPicPr>
          <p:nvPr>
            <p:ph idx="1"/>
          </p:nvPr>
        </p:nvPicPr>
        <p:blipFill>
          <a:blip r:embed="rId2"/>
          <a:stretch>
            <a:fillRect/>
          </a:stretch>
        </p:blipFill>
        <p:spPr>
          <a:xfrm>
            <a:off x="617658" y="1554163"/>
            <a:ext cx="8061083" cy="452596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407697_1051637181583531_1153260339_n.jpg"/>
          <p:cNvPicPr>
            <a:picLocks noGrp="1" noChangeAspect="1"/>
          </p:cNvPicPr>
          <p:nvPr>
            <p:ph idx="1"/>
          </p:nvPr>
        </p:nvPicPr>
        <p:blipFill>
          <a:blip r:embed="rId2"/>
          <a:stretch>
            <a:fillRect/>
          </a:stretch>
        </p:blipFill>
        <p:spPr>
          <a:xfrm>
            <a:off x="3377630" y="1554163"/>
            <a:ext cx="2541139" cy="452596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231214_571933772973533_1173536116_n.jpg"/>
          <p:cNvPicPr>
            <a:picLocks noGrp="1" noChangeAspect="1"/>
          </p:cNvPicPr>
          <p:nvPr>
            <p:ph idx="1"/>
          </p:nvPr>
        </p:nvPicPr>
        <p:blipFill>
          <a:blip r:embed="rId2"/>
          <a:stretch>
            <a:fillRect/>
          </a:stretch>
        </p:blipFill>
        <p:spPr>
          <a:xfrm>
            <a:off x="876565" y="1554163"/>
            <a:ext cx="7543270" cy="452596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9189681.jpg"/>
          <p:cNvPicPr>
            <a:picLocks noGrp="1" noChangeAspect="1"/>
          </p:cNvPicPr>
          <p:nvPr>
            <p:ph idx="1"/>
          </p:nvPr>
        </p:nvPicPr>
        <p:blipFill>
          <a:blip r:embed="rId2"/>
          <a:stretch>
            <a:fillRect/>
          </a:stretch>
        </p:blipFill>
        <p:spPr>
          <a:xfrm>
            <a:off x="1285852" y="928670"/>
            <a:ext cx="6868607" cy="515145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857356" y="142852"/>
            <a:ext cx="5358577" cy="64965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407401_1051634321583817_569328295_n.jpg"/>
          <p:cNvPicPr>
            <a:picLocks noGrp="1" noChangeAspect="1"/>
          </p:cNvPicPr>
          <p:nvPr>
            <p:ph idx="1"/>
          </p:nvPr>
        </p:nvPicPr>
        <p:blipFill>
          <a:blip r:embed="rId2"/>
          <a:stretch>
            <a:fillRect/>
          </a:stretch>
        </p:blipFill>
        <p:spPr>
          <a:xfrm>
            <a:off x="142844" y="714356"/>
            <a:ext cx="8793425" cy="493714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solidFill>
                  <a:schemeClr val="tx1"/>
                </a:solidFill>
              </a:rPr>
              <a:t>Cornelia Fiat</a:t>
            </a:r>
            <a:endParaRPr lang="en-US" dirty="0">
              <a:solidFill>
                <a:schemeClr val="tx1"/>
              </a:solidFill>
            </a:endParaRPr>
          </a:p>
        </p:txBody>
      </p:sp>
      <p:sp>
        <p:nvSpPr>
          <p:cNvPr id="4" name="TextBox 3"/>
          <p:cNvSpPr txBox="1"/>
          <p:nvPr/>
        </p:nvSpPr>
        <p:spPr>
          <a:xfrm>
            <a:off x="571472" y="1714488"/>
            <a:ext cx="7858180" cy="4524315"/>
          </a:xfrm>
          <a:prstGeom prst="rect">
            <a:avLst/>
          </a:prstGeom>
          <a:noFill/>
        </p:spPr>
        <p:txBody>
          <a:bodyPr wrap="square" rtlCol="0">
            <a:spAutoFit/>
          </a:bodyPr>
          <a:lstStyle/>
          <a:p>
            <a:pPr algn="just"/>
            <a:r>
              <a:rPr lang="ro-RO" b="1" dirty="0" smtClean="0"/>
              <a:t>	Date </a:t>
            </a:r>
            <a:r>
              <a:rPr lang="ro-RO" b="1" dirty="0" smtClean="0"/>
              <a:t>biografice</a:t>
            </a:r>
          </a:p>
          <a:p>
            <a:pPr algn="just"/>
            <a:endParaRPr lang="ro-RO" b="1" dirty="0" smtClean="0"/>
          </a:p>
          <a:p>
            <a:pPr algn="just"/>
            <a:r>
              <a:rPr lang="ro-RO" dirty="0" smtClean="0"/>
              <a:t>Maria Cornelia Fiat</a:t>
            </a:r>
            <a:endParaRPr lang="ro-RO" dirty="0" smtClean="0"/>
          </a:p>
          <a:p>
            <a:pPr algn="just"/>
            <a:r>
              <a:rPr lang="ro-RO" dirty="0" smtClean="0"/>
              <a:t>01 ianuarie 1947 , Ciacova</a:t>
            </a:r>
          </a:p>
          <a:p>
            <a:pPr algn="just"/>
            <a:r>
              <a:rPr lang="ro-RO" dirty="0" smtClean="0"/>
              <a:t>Religie ortodoxă</a:t>
            </a:r>
          </a:p>
          <a:p>
            <a:pPr algn="just"/>
            <a:endParaRPr lang="ro-RO" dirty="0" smtClean="0"/>
          </a:p>
          <a:p>
            <a:pPr algn="just"/>
            <a:r>
              <a:rPr lang="ro-RO" b="1" dirty="0" smtClean="0"/>
              <a:t>	</a:t>
            </a:r>
            <a:r>
              <a:rPr lang="ro-RO" b="1" dirty="0" smtClean="0"/>
              <a:t>Familia</a:t>
            </a:r>
          </a:p>
          <a:p>
            <a:pPr algn="just"/>
            <a:endParaRPr lang="ro-RO" b="1" dirty="0" smtClean="0"/>
          </a:p>
          <a:p>
            <a:pPr algn="just">
              <a:buFont typeface="Wingdings" pitchFamily="2" charset="2"/>
              <a:buChar char="q"/>
            </a:pPr>
            <a:r>
              <a:rPr lang="ro-RO" dirty="0" smtClean="0"/>
              <a:t> Părinții</a:t>
            </a:r>
            <a:r>
              <a:rPr lang="ro-RO" i="1" dirty="0" smtClean="0"/>
              <a:t>:   Mama </a:t>
            </a:r>
            <a:r>
              <a:rPr lang="ro-RO" dirty="0" smtClean="0"/>
              <a:t>– născută în Banatul Iugoslav, în 1940 împreună cu tatăl ei, au trecut granița clandestin și s-au stabilit la Voiteni, a fost casnică. </a:t>
            </a:r>
          </a:p>
          <a:p>
            <a:pPr algn="just"/>
            <a:r>
              <a:rPr lang="ro-RO" dirty="0" smtClean="0"/>
              <a:t>	   </a:t>
            </a:r>
            <a:r>
              <a:rPr lang="ro-RO" i="1" dirty="0" smtClean="0"/>
              <a:t>Tatăl</a:t>
            </a:r>
            <a:r>
              <a:rPr lang="ro-RO" dirty="0" smtClean="0"/>
              <a:t> – Ciacova, a lucrat la combinatul de la Reșița. </a:t>
            </a:r>
          </a:p>
          <a:p>
            <a:pPr algn="just">
              <a:buFont typeface="Wingdings" pitchFamily="2" charset="2"/>
              <a:buChar char="q"/>
            </a:pPr>
            <a:r>
              <a:rPr lang="ro-RO" dirty="0" smtClean="0"/>
              <a:t> Bunicul din partea tatălui a fost din Ciacova, a fost primar </a:t>
            </a:r>
            <a:r>
              <a:rPr lang="ro-RO" dirty="0" smtClean="0"/>
              <a:t>timp de 18 ani</a:t>
            </a:r>
            <a:r>
              <a:rPr lang="ro-RO" dirty="0" smtClean="0"/>
              <a:t> </a:t>
            </a:r>
            <a:r>
              <a:rPr lang="ro-RO" dirty="0" smtClean="0"/>
              <a:t>(Petru Fiat).</a:t>
            </a:r>
          </a:p>
          <a:p>
            <a:pPr algn="just">
              <a:buFont typeface="Wingdings" pitchFamily="2" charset="2"/>
              <a:buChar char="q"/>
            </a:pPr>
            <a:r>
              <a:rPr lang="ro-RO" dirty="0" smtClean="0"/>
              <a:t>Bunica din partea tatălui Cornelia Fiat.</a:t>
            </a:r>
          </a:p>
          <a:p>
            <a:pPr algn="just">
              <a:buFont typeface="Wingdings" pitchFamily="2" charset="2"/>
              <a:buChar char="q"/>
            </a:pPr>
            <a:r>
              <a:rPr lang="ro-RO" dirty="0" smtClean="0"/>
              <a:t> Bunica din partea mamei Veronica.</a:t>
            </a:r>
            <a:endParaRPr lang="ro-RO" dirty="0" smtClean="0"/>
          </a:p>
          <a:p>
            <a:pPr algn="just">
              <a:buFont typeface="Wingdings" pitchFamily="2" charset="2"/>
              <a:buChar char="q"/>
            </a:pPr>
            <a:r>
              <a:rPr lang="ro-RO" dirty="0" smtClean="0"/>
              <a:t> Fratele, cu 3 ani mai mic.</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dirty="0" smtClean="0">
                <a:solidFill>
                  <a:schemeClr val="tx1"/>
                </a:solidFill>
              </a:rPr>
              <a:t>Z</a:t>
            </a:r>
            <a:r>
              <a:rPr lang="ro-RO" sz="2800" cap="none" dirty="0" smtClean="0">
                <a:solidFill>
                  <a:schemeClr val="tx1"/>
                </a:solidFill>
              </a:rPr>
              <a:t>vonul ...</a:t>
            </a:r>
            <a:endParaRPr lang="en-US" sz="2800" dirty="0">
              <a:solidFill>
                <a:schemeClr val="tx1"/>
              </a:solidFill>
            </a:endParaRPr>
          </a:p>
        </p:txBody>
      </p:sp>
      <p:sp>
        <p:nvSpPr>
          <p:cNvPr id="3" name="Content Placeholder 2"/>
          <p:cNvSpPr>
            <a:spLocks noGrp="1"/>
          </p:cNvSpPr>
          <p:nvPr>
            <p:ph idx="1"/>
          </p:nvPr>
        </p:nvSpPr>
        <p:spPr/>
        <p:txBody>
          <a:bodyPr>
            <a:normAutofit fontScale="77500" lnSpcReduction="20000"/>
          </a:bodyPr>
          <a:lstStyle/>
          <a:p>
            <a:pPr algn="just">
              <a:buNone/>
            </a:pPr>
            <a:r>
              <a:rPr lang="ro-RO" sz="3100" dirty="0" smtClean="0">
                <a:solidFill>
                  <a:schemeClr val="tx1"/>
                </a:solidFill>
              </a:rPr>
              <a:t>		</a:t>
            </a:r>
            <a:r>
              <a:rPr lang="ro-RO" sz="3100" i="1" dirty="0" smtClean="0">
                <a:solidFill>
                  <a:schemeClr val="tx1"/>
                </a:solidFill>
              </a:rPr>
              <a:t>„Și eu știu că eram între bunicul și tata, făcusem promenada, turul pieței, dar lumea fremăta. Era o atmosferă încordată oamenii știau că se petrece ceva, pentru că în gară erau deja parcate garnituri de tren, garnituri cu vagoane de marfă și satul era înconjurat de armată și de miliție. Deci era clar că ceva se întâmplă, însă erau zvonuri că vor merge</a:t>
            </a:r>
            <a:r>
              <a:rPr lang="en-GB" sz="3100" i="1" dirty="0" smtClean="0">
                <a:solidFill>
                  <a:schemeClr val="tx1"/>
                </a:solidFill>
              </a:rPr>
              <a:t>[</a:t>
            </a:r>
            <a:r>
              <a:rPr lang="ro-RO" sz="3100" i="1" dirty="0" smtClean="0">
                <a:solidFill>
                  <a:schemeClr val="tx1"/>
                </a:solidFill>
              </a:rPr>
              <a:t>... </a:t>
            </a:r>
            <a:r>
              <a:rPr lang="en-GB" sz="3100" i="1" dirty="0" smtClean="0">
                <a:solidFill>
                  <a:schemeClr val="tx1"/>
                </a:solidFill>
              </a:rPr>
              <a:t>] </a:t>
            </a:r>
            <a:r>
              <a:rPr lang="ro-RO" sz="3100" i="1" dirty="0" smtClean="0">
                <a:solidFill>
                  <a:schemeClr val="tx1"/>
                </a:solidFill>
              </a:rPr>
              <a:t>pe cine cade pocinogu în Rusia, știți dumneavoastră cum se întâmplă în asemenea situații. 	Centrul este foarte aproape de gară, și din centru se vedea gara și atuncea bunicul cu tata o zis: mă care o fi vagonul nostru? și o zis așa </a:t>
            </a:r>
            <a:r>
              <a:rPr lang="en-GB" sz="3100" i="1" dirty="0" smtClean="0">
                <a:solidFill>
                  <a:schemeClr val="tx1"/>
                </a:solidFill>
              </a:rPr>
              <a:t>[</a:t>
            </a:r>
            <a:r>
              <a:rPr lang="ro-RO" sz="3100" i="1" dirty="0" smtClean="0">
                <a:solidFill>
                  <a:schemeClr val="tx1"/>
                </a:solidFill>
              </a:rPr>
              <a:t>...</a:t>
            </a:r>
            <a:r>
              <a:rPr lang="en-GB" sz="3100" i="1" dirty="0" smtClean="0">
                <a:solidFill>
                  <a:schemeClr val="tx1"/>
                </a:solidFill>
              </a:rPr>
              <a:t>]</a:t>
            </a:r>
            <a:r>
              <a:rPr lang="ro-RO" sz="3100" i="1" dirty="0" smtClean="0">
                <a:solidFill>
                  <a:schemeClr val="tx1"/>
                </a:solidFill>
              </a:rPr>
              <a:t> uite ăla al treilea, asta o fost în spirit de glumă, dar întâmplarea face că, chiar în vagonul al treilea am fost repartizați. Deci există și niște coincidențe.”  </a:t>
            </a:r>
            <a:r>
              <a:rPr lang="ro-RO" sz="3100" dirty="0" smtClean="0">
                <a:solidFill>
                  <a:schemeClr val="tx1"/>
                </a:solidFill>
              </a:rPr>
              <a:t>(</a:t>
            </a:r>
            <a:r>
              <a:rPr lang="ro-RO" sz="3100" b="1" dirty="0" smtClean="0">
                <a:solidFill>
                  <a:schemeClr val="tx1"/>
                </a:solidFill>
              </a:rPr>
              <a:t>Interviu, Cornelia Fiat</a:t>
            </a:r>
            <a:r>
              <a:rPr lang="ro-RO" sz="3100" dirty="0" smtClean="0">
                <a:solidFill>
                  <a:schemeClr val="tx1"/>
                </a:solidFill>
              </a:rPr>
              <a:t>)</a:t>
            </a:r>
            <a:endParaRPr lang="en-US" sz="3100" dirty="0" smtClean="0">
              <a:solidFill>
                <a:schemeClr val="tx1"/>
              </a:solidFill>
            </a:endParaRP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686800" cy="838200"/>
          </a:xfrm>
        </p:spPr>
        <p:txBody>
          <a:bodyPr>
            <a:normAutofit/>
          </a:bodyPr>
          <a:lstStyle/>
          <a:p>
            <a:r>
              <a:rPr lang="ro-RO" sz="2800" cap="none" dirty="0" smtClean="0">
                <a:solidFill>
                  <a:schemeClr val="tx1"/>
                </a:solidFill>
              </a:rPr>
              <a:t>Noaptea deportării</a:t>
            </a:r>
            <a:endParaRPr lang="en-US" sz="2800" cap="none" dirty="0">
              <a:solidFill>
                <a:schemeClr val="tx1"/>
              </a:solidFill>
            </a:endParaRPr>
          </a:p>
        </p:txBody>
      </p:sp>
      <p:sp>
        <p:nvSpPr>
          <p:cNvPr id="4" name="TextBox 3"/>
          <p:cNvSpPr txBox="1"/>
          <p:nvPr/>
        </p:nvSpPr>
        <p:spPr>
          <a:xfrm>
            <a:off x="285720" y="1214422"/>
            <a:ext cx="7572428" cy="5724644"/>
          </a:xfrm>
          <a:prstGeom prst="rect">
            <a:avLst/>
          </a:prstGeom>
          <a:noFill/>
        </p:spPr>
        <p:txBody>
          <a:bodyPr wrap="square" rtlCol="0">
            <a:spAutoFit/>
          </a:bodyPr>
          <a:lstStyle/>
          <a:p>
            <a:pPr algn="just"/>
            <a:r>
              <a:rPr lang="ro-RO" i="1" dirty="0" smtClean="0"/>
              <a:t>	„Și </a:t>
            </a:r>
            <a:r>
              <a:rPr lang="ro-RO" i="1" dirty="0"/>
              <a:t>atuncia, în sfârșit noi ne-am dus </a:t>
            </a:r>
            <a:r>
              <a:rPr lang="ro-RO" i="1" dirty="0" smtClean="0"/>
              <a:t>acasă, </a:t>
            </a:r>
            <a:r>
              <a:rPr lang="ro-RO" i="1" dirty="0"/>
              <a:t>am mâncat, seara ne-am culcat și ne-am trezit, era ora două noaptea, vă dați seama eram copii, am dormit adânc, nu știu cei bătrâni o fi dormit</a:t>
            </a:r>
            <a:r>
              <a:rPr lang="ro-RO" i="1" dirty="0" smtClean="0"/>
              <a:t>, </a:t>
            </a:r>
            <a:r>
              <a:rPr lang="ro-RO" i="1" dirty="0"/>
              <a:t>n-o fi dormit, noi copiii am dormit, ne-am trezit cu bătăi în poartă. Mama a deschis ușa, tata era speriat, în spate era bunica cu bunicul, și au intrat trei persoane: un militar, un milițian și o persoană civilă și au cerut actele de identitate și ni s-a pus în vedere ca în decurs de două ore să </a:t>
            </a:r>
            <a:r>
              <a:rPr lang="ro-RO" i="1" dirty="0" smtClean="0"/>
              <a:t>împachetăm </a:t>
            </a:r>
            <a:r>
              <a:rPr lang="ro-RO" i="1" dirty="0"/>
              <a:t>ce se poate pune într-o căruță cu un cal, și poți să iei o </a:t>
            </a:r>
            <a:r>
              <a:rPr lang="ro-RO" i="1" dirty="0" smtClean="0"/>
              <a:t>vacă</a:t>
            </a:r>
            <a:r>
              <a:rPr lang="en-GB" i="1" dirty="0" smtClean="0"/>
              <a:t> [...].</a:t>
            </a:r>
            <a:r>
              <a:rPr lang="ro-RO" i="1" dirty="0" smtClean="0"/>
              <a:t>”</a:t>
            </a:r>
            <a:r>
              <a:rPr lang="en-GB" i="1" dirty="0" smtClean="0"/>
              <a:t> </a:t>
            </a:r>
          </a:p>
          <a:p>
            <a:pPr algn="just"/>
            <a:r>
              <a:rPr lang="en-GB" dirty="0"/>
              <a:t>	</a:t>
            </a:r>
            <a:r>
              <a:rPr lang="en-GB" dirty="0" smtClean="0"/>
              <a:t>				</a:t>
            </a:r>
            <a:endParaRPr lang="ro-RO" dirty="0" smtClean="0">
              <a:solidFill>
                <a:schemeClr val="tx1"/>
              </a:solidFill>
            </a:endParaRPr>
          </a:p>
          <a:p>
            <a:pPr algn="just"/>
            <a:r>
              <a:rPr lang="ro-RO" sz="2400" b="1" dirty="0" smtClean="0"/>
              <a:t>Ce ați luat cu voi?</a:t>
            </a:r>
            <a:endParaRPr lang="ro-RO" b="1" dirty="0" smtClean="0"/>
          </a:p>
          <a:p>
            <a:pPr algn="just"/>
            <a:r>
              <a:rPr lang="ro-RO" i="1" dirty="0" smtClean="0"/>
              <a:t>„</a:t>
            </a:r>
            <a:r>
              <a:rPr lang="en-GB" i="1" dirty="0" smtClean="0"/>
              <a:t>[...] </a:t>
            </a:r>
            <a:r>
              <a:rPr lang="ro-RO" i="1" dirty="0" smtClean="0"/>
              <a:t>un dulap, în care au băgat tot felul de haine și de lucruri, o măsuță cu două scaune și un pat, și bunicul a desfăcut și a pus un pat așa pe margine, astea au fost toate lucrurile, și cred că vreo două trei perne, cred că o plapumă, o dună și ceva pături și haine, haine de îmbrăcat, dar nu prea </a:t>
            </a:r>
            <a:r>
              <a:rPr lang="ro-RO" i="1" dirty="0" smtClean="0"/>
              <a:t>multe. Mai </a:t>
            </a:r>
            <a:r>
              <a:rPr lang="ro-RO" i="1" dirty="0" smtClean="0"/>
              <a:t>iei un cal și o vacă, ce pui în căruță, pui mâncare pentru animale, pui mânare pentru oameni pentru că am fost șase persoane, fie pui haine. ”</a:t>
            </a:r>
          </a:p>
          <a:p>
            <a:pPr algn="r"/>
            <a:r>
              <a:rPr lang="ro-RO" dirty="0" smtClean="0"/>
              <a:t>						 (</a:t>
            </a:r>
            <a:r>
              <a:rPr lang="ro-RO" b="1" dirty="0" smtClean="0"/>
              <a:t>Interviu,Cornelia Fiat</a:t>
            </a:r>
            <a:r>
              <a:rPr lang="ro-RO" dirty="0" smtClean="0"/>
              <a:t>)</a:t>
            </a: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686800" cy="838200"/>
          </a:xfrm>
        </p:spPr>
        <p:txBody>
          <a:bodyPr>
            <a:normAutofit/>
          </a:bodyPr>
          <a:lstStyle/>
          <a:p>
            <a:r>
              <a:rPr lang="ro-RO" sz="2800" cap="none" dirty="0" smtClean="0">
                <a:solidFill>
                  <a:schemeClr val="tx1"/>
                </a:solidFill>
              </a:rPr>
              <a:t>Despre Bărăgan ...</a:t>
            </a:r>
            <a:endParaRPr lang="en-US" sz="2800" cap="none" dirty="0">
              <a:solidFill>
                <a:schemeClr val="tx1"/>
              </a:solidFill>
            </a:endParaRPr>
          </a:p>
        </p:txBody>
      </p:sp>
      <p:sp>
        <p:nvSpPr>
          <p:cNvPr id="4" name="TextBox 3"/>
          <p:cNvSpPr txBox="1"/>
          <p:nvPr/>
        </p:nvSpPr>
        <p:spPr>
          <a:xfrm>
            <a:off x="285720" y="785794"/>
            <a:ext cx="8001056" cy="6186309"/>
          </a:xfrm>
          <a:prstGeom prst="rect">
            <a:avLst/>
          </a:prstGeom>
          <a:noFill/>
        </p:spPr>
        <p:txBody>
          <a:bodyPr wrap="square" rtlCol="0">
            <a:spAutoFit/>
          </a:bodyPr>
          <a:lstStyle/>
          <a:p>
            <a:pPr algn="just"/>
            <a:r>
              <a:rPr lang="ro-RO" i="1" dirty="0" smtClean="0"/>
              <a:t>„</a:t>
            </a:r>
            <a:r>
              <a:rPr lang="en-GB" i="1" dirty="0" smtClean="0"/>
              <a:t>[...] </a:t>
            </a:r>
            <a:r>
              <a:rPr lang="ro-RO" i="1" dirty="0" smtClean="0"/>
              <a:t>de acolo am mai mers vreo cinci sau șase kilometri și</a:t>
            </a:r>
            <a:r>
              <a:rPr lang="en-GB" i="1" dirty="0" smtClean="0"/>
              <a:t> </a:t>
            </a:r>
            <a:r>
              <a:rPr lang="ro-RO" i="1" dirty="0" smtClean="0"/>
              <a:t>în câmp, și la un moment dat am ajuns într-un câmp de iarbă de Sudan, până atunci nu am văzut și nici deatunci nu am vazut iarbă de Sudan, nici cum arată, nici acum nu știu la ce s-o folosit, dar știu cum a arătat așa destul de înaltă și frunza ca și la trestie tăioasă, dacă nu ai avut grijă te-a rănit. Și ne-o dus în câmp și ne-o arătat patru pari, aici vă este casa </a:t>
            </a:r>
            <a:r>
              <a:rPr lang="en-GB" i="1" dirty="0" smtClean="0"/>
              <a:t>[</a:t>
            </a:r>
            <a:r>
              <a:rPr lang="ro-RO" i="1" dirty="0" smtClean="0"/>
              <a:t>...</a:t>
            </a:r>
            <a:r>
              <a:rPr lang="en-GB" i="1" dirty="0" smtClean="0"/>
              <a:t>]</a:t>
            </a:r>
            <a:r>
              <a:rPr lang="ro-RO" i="1" dirty="0" smtClean="0"/>
              <a:t>”</a:t>
            </a:r>
            <a:endParaRPr lang="en-GB" b="1" i="1" dirty="0" smtClean="0"/>
          </a:p>
          <a:p>
            <a:pPr algn="just"/>
            <a:r>
              <a:rPr lang="en-GB" i="1" dirty="0" smtClean="0"/>
              <a:t>	</a:t>
            </a:r>
            <a:r>
              <a:rPr lang="ro-RO" i="1" dirty="0" smtClean="0"/>
              <a:t>„Era fixată strada și toată strada a mers pe următorul principiu ajutăm să se construiască case famili</a:t>
            </a:r>
            <a:r>
              <a:rPr lang="en-GB" i="1" dirty="0" err="1" smtClean="0"/>
              <a:t>i</a:t>
            </a:r>
            <a:r>
              <a:rPr lang="ro-RO" i="1" dirty="0" smtClean="0"/>
              <a:t>lor cu copii, pe urmă bătrânii și pe urmă restul. Și atuncia am avut norocul că au fost ajutați părinții mei și au construit casa: o bucătărie și o cameră, fără fundație fără nimic, dar au fost niște ziduri, și înainte de Crăciun în anul 1951, în seara de ajun am intrat în casă. Nu aveam geamurile nu aveam uși, dar am avut pătură. Până atunci am stat în bordei, în pământ vă dați seama cât frig am îndurat. În momentul când am intrat în casă mi se părea că este foarte cald, era cu totul altceva, era cald, nu era foc, dar era cald. ”</a:t>
            </a:r>
          </a:p>
          <a:p>
            <a:pPr algn="just"/>
            <a:r>
              <a:rPr lang="ro-RO" i="1" dirty="0" smtClean="0"/>
              <a:t>	„Așa că oamenii au construit case pentru ei, dar au construit și aceste clădiri, că nu era nimic, era numai iarbă și undeva în depărtare erau salcâmi, în rest nimic, un pom nu era. ”</a:t>
            </a:r>
            <a:endParaRPr lang="en-GB" b="1" i="1" dirty="0" smtClean="0"/>
          </a:p>
          <a:p>
            <a:pPr algn="just"/>
            <a:r>
              <a:rPr lang="en-GB" i="1" dirty="0" smtClean="0"/>
              <a:t>	</a:t>
            </a:r>
            <a:r>
              <a:rPr lang="ro-RO" i="1" dirty="0" smtClean="0"/>
              <a:t>„Cred că patru sute, nu </a:t>
            </a:r>
            <a:r>
              <a:rPr lang="ro-RO" i="1" dirty="0" smtClean="0"/>
              <a:t>știu, </a:t>
            </a:r>
            <a:r>
              <a:rPr lang="ro-RO" i="1" dirty="0" smtClean="0"/>
              <a:t>sat mare oricum, pentru că vă spun după numărul  de elevi, că s-a construit școală, școală generală clasele unu - șapte și secție germană unu – patru, deci foarte mulți copii, dar nu știu câți am fost.”</a:t>
            </a:r>
            <a:r>
              <a:rPr lang="en-GB" i="1" dirty="0" smtClean="0"/>
              <a:t>	</a:t>
            </a:r>
            <a:r>
              <a:rPr lang="en-GB" dirty="0" smtClean="0"/>
              <a:t>		</a:t>
            </a:r>
            <a:r>
              <a:rPr lang="ro-RO" dirty="0" smtClean="0"/>
              <a:t>		</a:t>
            </a:r>
            <a:r>
              <a:rPr lang="ro-RO" b="1" dirty="0" smtClean="0"/>
              <a:t> </a:t>
            </a:r>
            <a:r>
              <a:rPr lang="en-GB" b="1" dirty="0" smtClean="0"/>
              <a:t>(</a:t>
            </a:r>
            <a:r>
              <a:rPr lang="ro-RO" b="1" dirty="0" smtClean="0"/>
              <a:t>Interviu, Cornelia Fiat</a:t>
            </a:r>
            <a:r>
              <a:rPr lang="en-GB" b="1"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393413_1051634248250491_1257656793_n.jpg"/>
          <p:cNvPicPr>
            <a:picLocks noGrp="1" noChangeAspect="1"/>
          </p:cNvPicPr>
          <p:nvPr>
            <p:ph idx="1"/>
          </p:nvPr>
        </p:nvPicPr>
        <p:blipFill>
          <a:blip r:embed="rId2"/>
          <a:stretch>
            <a:fillRect/>
          </a:stretch>
        </p:blipFill>
        <p:spPr>
          <a:xfrm>
            <a:off x="617658" y="1554163"/>
            <a:ext cx="8061083" cy="4525962"/>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551</TotalTime>
  <Words>220</Words>
  <Application>Microsoft Office PowerPoint</Application>
  <PresentationFormat>On-screen Show (4:3)</PresentationFormat>
  <Paragraphs>61</Paragraphs>
  <Slides>24</Slides>
  <Notes>1</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Trek</vt:lpstr>
      <vt:lpstr>    DEPORTAREA ÎN BĂRĂGAN</vt:lpstr>
      <vt:lpstr>Deportarea în Bărăgan</vt:lpstr>
      <vt:lpstr>Slide 3</vt:lpstr>
      <vt:lpstr>Slide 4</vt:lpstr>
      <vt:lpstr>Cornelia Fiat</vt:lpstr>
      <vt:lpstr>Zvonul ...</vt:lpstr>
      <vt:lpstr>Noaptea deportării</vt:lpstr>
      <vt:lpstr>Despre Bărăgan ...</vt:lpstr>
      <vt:lpstr>Slide 9</vt:lpstr>
      <vt:lpstr>Slide 10</vt:lpstr>
      <vt:lpstr>Slide 11</vt:lpstr>
      <vt:lpstr>Viișoara</vt:lpstr>
      <vt:lpstr>Mâncarea</vt:lpstr>
      <vt:lpstr>Slide 14</vt:lpstr>
      <vt:lpstr>Slide 15</vt:lpstr>
      <vt:lpstr>Slide 16</vt:lpstr>
      <vt:lpstr>Slide 17</vt:lpstr>
      <vt:lpstr>Slide 18</vt:lpstr>
      <vt:lpstr>Slide 19</vt:lpstr>
      <vt:lpstr>Preotul</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dc:creator>
  <cp:lastModifiedBy>win7</cp:lastModifiedBy>
  <cp:revision>73</cp:revision>
  <dcterms:created xsi:type="dcterms:W3CDTF">2016-06-08T11:30:14Z</dcterms:created>
  <dcterms:modified xsi:type="dcterms:W3CDTF">2016-06-10T08:57:22Z</dcterms:modified>
</cp:coreProperties>
</file>